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209" y="0"/>
            <a:ext cx="3170357" cy="4795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9854-6E9F-460F-9E3A-BD77DAEF5FE1}" type="datetimeFigureOut">
              <a:rPr lang="es-MX" smtClean="0"/>
              <a:t>10/02/2017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0867" y="4560086"/>
            <a:ext cx="5853468" cy="43203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20172"/>
            <a:ext cx="3170357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209" y="9120172"/>
            <a:ext cx="3170357" cy="479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781C6-D3E4-434A-ADCB-313B27B7D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47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3850630" y="622400"/>
            <a:ext cx="1441450" cy="214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>
                <a:latin typeface="Calibri" pitchFamily="34" charset="0"/>
              </a:rPr>
              <a:t>JUNTA DE GOBIERNO </a:t>
            </a:r>
            <a:endParaRPr lang="ru-RU" sz="800">
              <a:latin typeface="Calibri" pitchFamily="34" charset="0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3851275" y="1053316"/>
            <a:ext cx="14414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PRESIDENTA </a:t>
            </a: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3850630" y="1485364"/>
            <a:ext cx="14414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SECRETARIA </a:t>
            </a:r>
            <a:r>
              <a:rPr lang="es-ES" sz="800" dirty="0" smtClean="0">
                <a:latin typeface="Calibri" pitchFamily="34" charset="0"/>
              </a:rPr>
              <a:t>EJECUTIVA</a:t>
            </a:r>
            <a:endParaRPr lang="es-ES" sz="800" dirty="0">
              <a:latin typeface="Calibri" pitchFamily="34" charset="0"/>
            </a:endParaRPr>
          </a:p>
        </p:txBody>
      </p:sp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1643063" y="1506270"/>
            <a:ext cx="1439862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800" dirty="0" smtClean="0">
                <a:latin typeface="Calibri" pitchFamily="34" charset="0"/>
              </a:rPr>
              <a:t>Asistente de la Secretaria Ejecutiva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715125" y="765284"/>
            <a:ext cx="1439863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Enlace de </a:t>
            </a:r>
            <a:r>
              <a:rPr lang="es-ES" sz="800" dirty="0" smtClean="0">
                <a:latin typeface="Calibri" pitchFamily="34" charset="0"/>
              </a:rPr>
              <a:t>Presidencia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928688" y="1176809"/>
            <a:ext cx="6477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>
                <a:latin typeface="Calibri" pitchFamily="34" charset="0"/>
              </a:rPr>
              <a:t>Consejo ciudadano</a:t>
            </a:r>
            <a:endParaRPr lang="ru-RU" sz="700">
              <a:latin typeface="Calibri" pitchFamily="34" charset="0"/>
            </a:endParaRPr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6732588" y="1484784"/>
            <a:ext cx="1439862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 smtClean="0">
                <a:latin typeface="Calibri" pitchFamily="34" charset="0"/>
              </a:rPr>
              <a:t>Auxiliar Administrativa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6735763" y="1052736"/>
            <a:ext cx="147955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800" dirty="0">
                <a:latin typeface="Calibri" pitchFamily="34" charset="0"/>
              </a:rPr>
              <a:t>Asistente de la </a:t>
            </a:r>
            <a:r>
              <a:rPr lang="es-ES" sz="800" dirty="0" smtClean="0">
                <a:latin typeface="Calibri" pitchFamily="34" charset="0"/>
              </a:rPr>
              <a:t>Presidencia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3082" name="TextBox 13"/>
          <p:cNvSpPr txBox="1">
            <a:spLocks noChangeArrowheads="1"/>
          </p:cNvSpPr>
          <p:nvPr/>
        </p:nvSpPr>
        <p:spPr bwMode="auto">
          <a:xfrm>
            <a:off x="115491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Coord. Comunicación </a:t>
            </a:r>
            <a:r>
              <a:rPr lang="es-ES" sz="700" dirty="0" smtClean="0">
                <a:latin typeface="Calibri" pitchFamily="34" charset="0"/>
              </a:rPr>
              <a:t>Social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3491880" y="2204864"/>
            <a:ext cx="1033463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Coordinación   de Planeación, Evaluación y seguimiento.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84" name="TextBox 15"/>
          <p:cNvSpPr txBox="1">
            <a:spLocks noChangeArrowheads="1"/>
          </p:cNvSpPr>
          <p:nvPr/>
        </p:nvSpPr>
        <p:spPr bwMode="auto">
          <a:xfrm>
            <a:off x="1187450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Coordinación Administrativa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5" name="TextBox 16"/>
          <p:cNvSpPr txBox="1">
            <a:spLocks noChangeArrowheads="1"/>
          </p:cNvSpPr>
          <p:nvPr/>
        </p:nvSpPr>
        <p:spPr bwMode="auto">
          <a:xfrm>
            <a:off x="2347913" y="2204864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Coord. Desarrollo para la Equidad de </a:t>
            </a:r>
            <a:r>
              <a:rPr lang="es-ES" sz="700" dirty="0" smtClean="0">
                <a:latin typeface="Calibri" pitchFamily="34" charset="0"/>
              </a:rPr>
              <a:t>Genero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86" name="TextBox 17"/>
          <p:cNvSpPr txBox="1">
            <a:spLocks noChangeArrowheads="1"/>
          </p:cNvSpPr>
          <p:nvPr/>
        </p:nvSpPr>
        <p:spPr bwMode="auto">
          <a:xfrm>
            <a:off x="4714875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Coordinación   Jurídica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87" name="TextBox 18"/>
          <p:cNvSpPr txBox="1">
            <a:spLocks noChangeArrowheads="1"/>
          </p:cNvSpPr>
          <p:nvPr/>
        </p:nvSpPr>
        <p:spPr bwMode="auto">
          <a:xfrm>
            <a:off x="5857875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Coordinación </a:t>
            </a:r>
            <a:r>
              <a:rPr lang="es-ES" sz="700" dirty="0">
                <a:latin typeface="Calibri" pitchFamily="34" charset="0"/>
              </a:rPr>
              <a:t>d</a:t>
            </a:r>
            <a:r>
              <a:rPr lang="es-ES" sz="700" dirty="0" smtClean="0">
                <a:latin typeface="Calibri" pitchFamily="34" charset="0"/>
              </a:rPr>
              <a:t>e </a:t>
            </a:r>
            <a:r>
              <a:rPr lang="es-ES" sz="700" dirty="0">
                <a:latin typeface="Calibri" pitchFamily="34" charset="0"/>
              </a:rPr>
              <a:t>Enlace </a:t>
            </a:r>
            <a:r>
              <a:rPr lang="es-ES" sz="700" dirty="0" smtClean="0">
                <a:latin typeface="Calibri" pitchFamily="34" charset="0"/>
              </a:rPr>
              <a:t>Municipal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6929438" y="2204864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Coordinación </a:t>
            </a:r>
            <a:r>
              <a:rPr lang="es-ES" sz="700" dirty="0">
                <a:latin typeface="Calibri" pitchFamily="34" charset="0"/>
              </a:rPr>
              <a:t>d</a:t>
            </a:r>
            <a:r>
              <a:rPr lang="es-ES" sz="700" dirty="0" smtClean="0">
                <a:latin typeface="Calibri" pitchFamily="34" charset="0"/>
              </a:rPr>
              <a:t>e </a:t>
            </a:r>
            <a:r>
              <a:rPr lang="es-ES" sz="700" dirty="0">
                <a:latin typeface="Calibri" pitchFamily="34" charset="0"/>
              </a:rPr>
              <a:t>Políticas </a:t>
            </a:r>
            <a:r>
              <a:rPr lang="es-ES" sz="700" dirty="0" smtClean="0">
                <a:latin typeface="Calibri" pitchFamily="34" charset="0"/>
              </a:rPr>
              <a:t>Publicas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89" name="TextBox 20"/>
          <p:cNvSpPr txBox="1">
            <a:spLocks noChangeArrowheads="1"/>
          </p:cNvSpPr>
          <p:nvPr/>
        </p:nvSpPr>
        <p:spPr bwMode="auto">
          <a:xfrm>
            <a:off x="8001024" y="2204864"/>
            <a:ext cx="1000101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Coordinación de Servicios</a:t>
            </a:r>
          </a:p>
          <a:p>
            <a:pPr algn="ctr"/>
            <a:endParaRPr lang="es-MX" sz="700" dirty="0">
              <a:latin typeface="Calibri" pitchFamily="34" charset="0"/>
            </a:endParaRPr>
          </a:p>
        </p:txBody>
      </p:sp>
      <p:sp>
        <p:nvSpPr>
          <p:cNvPr id="3090" name="TextBox 13"/>
          <p:cNvSpPr txBox="1">
            <a:spLocks noChangeArrowheads="1"/>
          </p:cNvSpPr>
          <p:nvPr/>
        </p:nvSpPr>
        <p:spPr bwMode="auto">
          <a:xfrm>
            <a:off x="115491" y="2617167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</a:t>
            </a:r>
            <a:r>
              <a:rPr lang="es-ES" sz="700" dirty="0" smtClean="0">
                <a:latin typeface="Calibri" pitchFamily="34" charset="0"/>
              </a:rPr>
              <a:t>Comunicación </a:t>
            </a:r>
            <a:r>
              <a:rPr lang="es-ES" sz="700" dirty="0">
                <a:latin typeface="Calibri" pitchFamily="34" charset="0"/>
              </a:rPr>
              <a:t>S</a:t>
            </a:r>
            <a:r>
              <a:rPr lang="es-ES" sz="700" dirty="0" smtClean="0">
                <a:latin typeface="Calibri" pitchFamily="34" charset="0"/>
              </a:rPr>
              <a:t>ocial 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91" name="TextBox 13"/>
          <p:cNvSpPr txBox="1">
            <a:spLocks noChangeArrowheads="1"/>
          </p:cNvSpPr>
          <p:nvPr/>
        </p:nvSpPr>
        <p:spPr bwMode="auto">
          <a:xfrm>
            <a:off x="1214415" y="2617167"/>
            <a:ext cx="1000132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700" dirty="0">
                <a:latin typeface="Calibri" pitchFamily="34" charset="0"/>
              </a:rPr>
              <a:t>Jefatura de </a:t>
            </a:r>
            <a:r>
              <a:rPr lang="es-MX" sz="700" dirty="0" smtClean="0">
                <a:latin typeface="Calibri" pitchFamily="34" charset="0"/>
              </a:rPr>
              <a:t>contabilidad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2" name="TextBox 13"/>
          <p:cNvSpPr txBox="1">
            <a:spLocks noChangeArrowheads="1"/>
          </p:cNvSpPr>
          <p:nvPr/>
        </p:nvSpPr>
        <p:spPr bwMode="auto">
          <a:xfrm>
            <a:off x="1214438" y="3049215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Administrador </a:t>
            </a:r>
            <a:r>
              <a:rPr lang="es-ES" sz="700" dirty="0">
                <a:latin typeface="Calibri" pitchFamily="34" charset="0"/>
              </a:rPr>
              <a:t>de </a:t>
            </a:r>
            <a:r>
              <a:rPr lang="es-ES" sz="700" dirty="0" smtClean="0">
                <a:latin typeface="Calibri" pitchFamily="34" charset="0"/>
              </a:rPr>
              <a:t>Recursos Humanos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4" name="TextBox 13"/>
          <p:cNvSpPr txBox="1">
            <a:spLocks noChangeArrowheads="1"/>
          </p:cNvSpPr>
          <p:nvPr/>
        </p:nvSpPr>
        <p:spPr bwMode="auto">
          <a:xfrm>
            <a:off x="2357438" y="2761183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</a:t>
            </a:r>
            <a:r>
              <a:rPr lang="es-ES" sz="700" dirty="0" smtClean="0">
                <a:latin typeface="Calibri" pitchFamily="34" charset="0"/>
              </a:rPr>
              <a:t>Proyectos</a:t>
            </a:r>
          </a:p>
          <a:p>
            <a:pPr algn="ctr"/>
            <a:endParaRPr lang="es-ES" sz="700" dirty="0">
              <a:latin typeface="Calibri" pitchFamily="34" charset="0"/>
            </a:endParaRPr>
          </a:p>
        </p:txBody>
      </p:sp>
      <p:sp>
        <p:nvSpPr>
          <p:cNvPr id="3095" name="TextBox 13"/>
          <p:cNvSpPr txBox="1">
            <a:spLocks noChangeArrowheads="1"/>
          </p:cNvSpPr>
          <p:nvPr/>
        </p:nvSpPr>
        <p:spPr bwMode="auto">
          <a:xfrm>
            <a:off x="2419161" y="3212976"/>
            <a:ext cx="928703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Capacitadora </a:t>
            </a:r>
            <a:r>
              <a:rPr lang="es-ES" sz="700" dirty="0" smtClean="0">
                <a:latin typeface="Calibri" pitchFamily="34" charset="0"/>
              </a:rPr>
              <a:t>Especializada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96" name="TextBox 13"/>
          <p:cNvSpPr txBox="1">
            <a:spLocks noChangeArrowheads="1"/>
          </p:cNvSpPr>
          <p:nvPr/>
        </p:nvSpPr>
        <p:spPr bwMode="auto">
          <a:xfrm>
            <a:off x="1214438" y="3481263"/>
            <a:ext cx="1000124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Soporte </a:t>
            </a:r>
            <a:r>
              <a:rPr lang="es-ES" sz="700" dirty="0" smtClean="0">
                <a:latin typeface="Calibri" pitchFamily="34" charset="0"/>
              </a:rPr>
              <a:t>Técnico </a:t>
            </a:r>
            <a:r>
              <a:rPr lang="es-ES" sz="700" dirty="0">
                <a:latin typeface="Calibri" pitchFamily="34" charset="0"/>
              </a:rPr>
              <a:t>en sistemas y </a:t>
            </a:r>
            <a:r>
              <a:rPr lang="es-ES" sz="700" dirty="0" smtClean="0">
                <a:latin typeface="Calibri" pitchFamily="34" charset="0"/>
              </a:rPr>
              <a:t>servicios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098" name="TextBox 13"/>
          <p:cNvSpPr txBox="1">
            <a:spLocks noChangeArrowheads="1"/>
          </p:cNvSpPr>
          <p:nvPr/>
        </p:nvSpPr>
        <p:spPr bwMode="auto">
          <a:xfrm>
            <a:off x="1214413" y="4165630"/>
            <a:ext cx="1000149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Encargado </a:t>
            </a:r>
            <a:r>
              <a:rPr lang="es-ES" sz="700" dirty="0" smtClean="0">
                <a:latin typeface="Calibri" pitchFamily="34" charset="0"/>
              </a:rPr>
              <a:t>de</a:t>
            </a:r>
          </a:p>
          <a:p>
            <a:pPr algn="ctr"/>
            <a:r>
              <a:rPr lang="es-ES" sz="700" dirty="0" smtClean="0">
                <a:latin typeface="Calibri" pitchFamily="34" charset="0"/>
              </a:rPr>
              <a:t> Intendencia  </a:t>
            </a:r>
            <a:r>
              <a:rPr lang="es-ES" sz="700" dirty="0">
                <a:latin typeface="Calibri" pitchFamily="34" charset="0"/>
              </a:rPr>
              <a:t>y </a:t>
            </a:r>
            <a:r>
              <a:rPr lang="es-ES" sz="700" dirty="0" smtClean="0">
                <a:latin typeface="Calibri" pitchFamily="34" charset="0"/>
              </a:rPr>
              <a:t>Mantenimiento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099" name="TextBox 13"/>
          <p:cNvSpPr txBox="1">
            <a:spLocks noChangeArrowheads="1"/>
          </p:cNvSpPr>
          <p:nvPr/>
        </p:nvSpPr>
        <p:spPr bwMode="auto">
          <a:xfrm>
            <a:off x="1214413" y="3877017"/>
            <a:ext cx="1000150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700" dirty="0">
                <a:latin typeface="Calibri" pitchFamily="34" charset="0"/>
              </a:rPr>
              <a:t>Auxiliar de </a:t>
            </a:r>
            <a:r>
              <a:rPr lang="es-MX" sz="700" dirty="0" smtClean="0">
                <a:latin typeface="Calibri" pitchFamily="34" charset="0"/>
              </a:rPr>
              <a:t>Logística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100" name="TextBox 13"/>
          <p:cNvSpPr txBox="1">
            <a:spLocks noChangeArrowheads="1"/>
          </p:cNvSpPr>
          <p:nvPr/>
        </p:nvSpPr>
        <p:spPr bwMode="auto">
          <a:xfrm>
            <a:off x="3491880" y="2724890"/>
            <a:ext cx="1033463" cy="200054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Analista de Proyectos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1" name="TextBox 13"/>
          <p:cNvSpPr txBox="1">
            <a:spLocks noChangeArrowheads="1"/>
          </p:cNvSpPr>
          <p:nvPr/>
        </p:nvSpPr>
        <p:spPr bwMode="auto">
          <a:xfrm>
            <a:off x="3491880" y="3084929"/>
            <a:ext cx="1033463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</a:t>
            </a:r>
            <a:r>
              <a:rPr lang="es-ES" sz="700" dirty="0" smtClean="0">
                <a:latin typeface="Calibri" pitchFamily="34" charset="0"/>
              </a:rPr>
              <a:t>Especializado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2" name="TextBox 13"/>
          <p:cNvSpPr txBox="1">
            <a:spLocks noChangeArrowheads="1"/>
          </p:cNvSpPr>
          <p:nvPr/>
        </p:nvSpPr>
        <p:spPr bwMode="auto">
          <a:xfrm>
            <a:off x="4714875" y="2652881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</a:t>
            </a:r>
            <a:r>
              <a:rPr lang="es-ES" sz="700" dirty="0" smtClean="0">
                <a:latin typeface="Calibri" pitchFamily="34" charset="0"/>
              </a:rPr>
              <a:t>Jurídico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3" name="TextBox 13"/>
          <p:cNvSpPr txBox="1">
            <a:spLocks noChangeArrowheads="1"/>
          </p:cNvSpPr>
          <p:nvPr/>
        </p:nvSpPr>
        <p:spPr bwMode="auto">
          <a:xfrm>
            <a:off x="4714875" y="2977207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Unidad de  </a:t>
            </a:r>
            <a:r>
              <a:rPr lang="es-ES" sz="700" dirty="0" smtClean="0">
                <a:latin typeface="Calibri" pitchFamily="34" charset="0"/>
              </a:rPr>
              <a:t>Transparencia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4" name="TextBox 13"/>
          <p:cNvSpPr txBox="1">
            <a:spLocks noChangeArrowheads="1"/>
          </p:cNvSpPr>
          <p:nvPr/>
        </p:nvSpPr>
        <p:spPr bwMode="auto">
          <a:xfrm>
            <a:off x="5857875" y="2653462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Analista de Enlace Municipal</a:t>
            </a:r>
            <a:endParaRPr lang="es-ES" sz="700" dirty="0">
              <a:latin typeface="Calibri" pitchFamily="34" charset="0"/>
            </a:endParaRP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05" name="TextBox 13"/>
          <p:cNvSpPr txBox="1">
            <a:spLocks noChangeArrowheads="1"/>
          </p:cNvSpPr>
          <p:nvPr/>
        </p:nvSpPr>
        <p:spPr bwMode="auto">
          <a:xfrm>
            <a:off x="6929438" y="2652881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Analista de </a:t>
            </a:r>
            <a:r>
              <a:rPr lang="es-ES" sz="700" dirty="0" smtClean="0">
                <a:latin typeface="Calibri" pitchFamily="34" charset="0"/>
              </a:rPr>
              <a:t>Proyectos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6" name="TextBox 13"/>
          <p:cNvSpPr txBox="1">
            <a:spLocks noChangeArrowheads="1"/>
          </p:cNvSpPr>
          <p:nvPr/>
        </p:nvSpPr>
        <p:spPr bwMode="auto">
          <a:xfrm>
            <a:off x="8001000" y="4941168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Psicóloga Especializada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7" name="TextBox 13"/>
          <p:cNvSpPr txBox="1">
            <a:spLocks noChangeArrowheads="1"/>
          </p:cNvSpPr>
          <p:nvPr/>
        </p:nvSpPr>
        <p:spPr bwMode="auto">
          <a:xfrm>
            <a:off x="8001000" y="283319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Jefatura de Atención</a:t>
            </a: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08" name="TextBox 13"/>
          <p:cNvSpPr txBox="1">
            <a:spLocks noChangeArrowheads="1"/>
          </p:cNvSpPr>
          <p:nvPr/>
        </p:nvSpPr>
        <p:spPr bwMode="auto">
          <a:xfrm>
            <a:off x="8001000" y="4077072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Abogada  Especializada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09" name="TextBox 13"/>
          <p:cNvSpPr txBox="1">
            <a:spLocks noChangeArrowheads="1"/>
          </p:cNvSpPr>
          <p:nvPr/>
        </p:nvSpPr>
        <p:spPr bwMode="auto">
          <a:xfrm>
            <a:off x="8001000" y="3805009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Encargado del Cio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10" name="TextBox 13"/>
          <p:cNvSpPr txBox="1">
            <a:spLocks noChangeArrowheads="1"/>
          </p:cNvSpPr>
          <p:nvPr/>
        </p:nvSpPr>
        <p:spPr bwMode="auto">
          <a:xfrm>
            <a:off x="8001000" y="4509120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Abogado Especializado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11" name="TextBox 13"/>
          <p:cNvSpPr txBox="1">
            <a:spLocks noChangeArrowheads="1"/>
          </p:cNvSpPr>
          <p:nvPr/>
        </p:nvSpPr>
        <p:spPr bwMode="auto">
          <a:xfrm>
            <a:off x="8001000" y="3301534"/>
            <a:ext cx="1000125" cy="415498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Encargada de Ventanilla Única</a:t>
            </a:r>
            <a:endParaRPr lang="es-ES" sz="700" dirty="0">
              <a:latin typeface="Calibri" pitchFamily="34" charset="0"/>
            </a:endParaRPr>
          </a:p>
          <a:p>
            <a:pPr algn="ctr"/>
            <a:endParaRPr lang="ru-RU" sz="700" dirty="0">
              <a:latin typeface="Calibri" pitchFamily="34" charset="0"/>
            </a:endParaRPr>
          </a:p>
        </p:txBody>
      </p:sp>
      <p:sp>
        <p:nvSpPr>
          <p:cNvPr id="3112" name="TextBox 13"/>
          <p:cNvSpPr txBox="1">
            <a:spLocks noChangeArrowheads="1"/>
          </p:cNvSpPr>
          <p:nvPr/>
        </p:nvSpPr>
        <p:spPr bwMode="auto">
          <a:xfrm>
            <a:off x="8001000" y="571351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Operador Telefónico </a:t>
            </a:r>
            <a:r>
              <a:rPr lang="es-ES" sz="700" dirty="0">
                <a:latin typeface="Calibri" pitchFamily="34" charset="0"/>
              </a:rPr>
              <a:t>de Línea </a:t>
            </a:r>
            <a:r>
              <a:rPr lang="es-ES" sz="700" dirty="0" smtClean="0">
                <a:latin typeface="Calibri" pitchFamily="34" charset="0"/>
              </a:rPr>
              <a:t>Mujer</a:t>
            </a:r>
            <a:endParaRPr lang="ru-RU" sz="700" dirty="0">
              <a:latin typeface="Calibri" pitchFamily="34" charset="0"/>
            </a:endParaRPr>
          </a:p>
        </p:txBody>
      </p:sp>
      <p:sp>
        <p:nvSpPr>
          <p:cNvPr id="3113" name="TextBox 13"/>
          <p:cNvSpPr txBox="1">
            <a:spLocks noChangeArrowheads="1"/>
          </p:cNvSpPr>
          <p:nvPr/>
        </p:nvSpPr>
        <p:spPr bwMode="auto">
          <a:xfrm>
            <a:off x="8001000" y="5301208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Administrativa Especializada</a:t>
            </a:r>
            <a:endParaRPr lang="ru-RU" sz="700" dirty="0">
              <a:latin typeface="Calibri" pitchFamily="34" charset="0"/>
            </a:endParaRPr>
          </a:p>
        </p:txBody>
      </p:sp>
      <p:cxnSp>
        <p:nvCxnSpPr>
          <p:cNvPr id="66" name="65 Conector angular"/>
          <p:cNvCxnSpPr>
            <a:stCxn id="3075" idx="0"/>
            <a:endCxn id="3074" idx="2"/>
          </p:cNvCxnSpPr>
          <p:nvPr/>
        </p:nvCxnSpPr>
        <p:spPr>
          <a:xfrm rot="16200000" flipV="1">
            <a:off x="4463376" y="944691"/>
            <a:ext cx="216604" cy="6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angular"/>
          <p:cNvCxnSpPr>
            <a:stCxn id="3075" idx="2"/>
            <a:endCxn id="3076" idx="0"/>
          </p:cNvCxnSpPr>
          <p:nvPr/>
        </p:nvCxnSpPr>
        <p:spPr>
          <a:xfrm rot="5400000">
            <a:off x="4463376" y="1376740"/>
            <a:ext cx="216604" cy="6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angular"/>
          <p:cNvCxnSpPr/>
          <p:nvPr/>
        </p:nvCxnSpPr>
        <p:spPr>
          <a:xfrm flipV="1">
            <a:off x="5292725" y="908720"/>
            <a:ext cx="1422400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angular"/>
          <p:cNvCxnSpPr>
            <a:stCxn id="3076" idx="3"/>
            <a:endCxn id="3080" idx="1"/>
          </p:cNvCxnSpPr>
          <p:nvPr/>
        </p:nvCxnSpPr>
        <p:spPr>
          <a:xfrm flipV="1">
            <a:off x="5292080" y="1592506"/>
            <a:ext cx="1440508" cy="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angular"/>
          <p:cNvCxnSpPr>
            <a:stCxn id="3076" idx="1"/>
            <a:endCxn id="3077" idx="3"/>
          </p:cNvCxnSpPr>
          <p:nvPr/>
        </p:nvCxnSpPr>
        <p:spPr>
          <a:xfrm rot="10800000" flipV="1">
            <a:off x="3082926" y="1593085"/>
            <a:ext cx="767705" cy="824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Forma"/>
          <p:cNvCxnSpPr>
            <a:stCxn id="3076" idx="0"/>
          </p:cNvCxnSpPr>
          <p:nvPr/>
        </p:nvCxnSpPr>
        <p:spPr>
          <a:xfrm rot="16200000" flipV="1">
            <a:off x="2988618" y="-97373"/>
            <a:ext cx="165100" cy="30003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angular"/>
          <p:cNvCxnSpPr>
            <a:stCxn id="3076" idx="2"/>
            <a:endCxn id="3082" idx="0"/>
          </p:cNvCxnSpPr>
          <p:nvPr/>
        </p:nvCxnSpPr>
        <p:spPr>
          <a:xfrm rot="5400000">
            <a:off x="2341427" y="-25064"/>
            <a:ext cx="504056" cy="39558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angular"/>
          <p:cNvCxnSpPr>
            <a:stCxn id="3076" idx="2"/>
            <a:endCxn id="3084" idx="0"/>
          </p:cNvCxnSpPr>
          <p:nvPr/>
        </p:nvCxnSpPr>
        <p:spPr>
          <a:xfrm rot="5400000">
            <a:off x="2877406" y="510915"/>
            <a:ext cx="504056" cy="28838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angular"/>
          <p:cNvCxnSpPr>
            <a:stCxn id="3076" idx="2"/>
            <a:endCxn id="3085" idx="0"/>
          </p:cNvCxnSpPr>
          <p:nvPr/>
        </p:nvCxnSpPr>
        <p:spPr>
          <a:xfrm rot="5400000">
            <a:off x="3457638" y="1091147"/>
            <a:ext cx="504056" cy="172337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angular"/>
          <p:cNvCxnSpPr>
            <a:stCxn id="3076" idx="2"/>
            <a:endCxn id="3083" idx="0"/>
          </p:cNvCxnSpPr>
          <p:nvPr/>
        </p:nvCxnSpPr>
        <p:spPr>
          <a:xfrm rot="5400000">
            <a:off x="4037956" y="1671465"/>
            <a:ext cx="504056" cy="5627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angular"/>
          <p:cNvCxnSpPr>
            <a:stCxn id="3076" idx="2"/>
            <a:endCxn id="3086" idx="0"/>
          </p:cNvCxnSpPr>
          <p:nvPr/>
        </p:nvCxnSpPr>
        <p:spPr>
          <a:xfrm rot="16200000" flipH="1">
            <a:off x="4641118" y="1631044"/>
            <a:ext cx="504056" cy="6435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angular"/>
          <p:cNvCxnSpPr>
            <a:stCxn id="3076" idx="2"/>
            <a:endCxn id="3087" idx="0"/>
          </p:cNvCxnSpPr>
          <p:nvPr/>
        </p:nvCxnSpPr>
        <p:spPr>
          <a:xfrm rot="16200000" flipH="1">
            <a:off x="5212618" y="1059544"/>
            <a:ext cx="504056" cy="17865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108 Conector angular"/>
          <p:cNvCxnSpPr/>
          <p:nvPr/>
        </p:nvCxnSpPr>
        <p:spPr>
          <a:xfrm>
            <a:off x="5292725" y="1184052"/>
            <a:ext cx="1439515" cy="12700"/>
          </a:xfrm>
          <a:prstGeom prst="bentConnector3">
            <a:avLst>
              <a:gd name="adj1" fmla="val -2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angular"/>
          <p:cNvCxnSpPr>
            <a:stCxn id="3076" idx="2"/>
            <a:endCxn id="3088" idx="0"/>
          </p:cNvCxnSpPr>
          <p:nvPr/>
        </p:nvCxnSpPr>
        <p:spPr>
          <a:xfrm rot="16200000" flipH="1">
            <a:off x="5748400" y="523763"/>
            <a:ext cx="504056" cy="28581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angular"/>
          <p:cNvCxnSpPr>
            <a:stCxn id="3076" idx="2"/>
            <a:endCxn id="3089" idx="0"/>
          </p:cNvCxnSpPr>
          <p:nvPr/>
        </p:nvCxnSpPr>
        <p:spPr>
          <a:xfrm rot="16200000" flipH="1">
            <a:off x="6284187" y="-12024"/>
            <a:ext cx="504056" cy="39297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0" name="TextBox 13"/>
          <p:cNvSpPr txBox="1">
            <a:spLocks noChangeArrowheads="1"/>
          </p:cNvSpPr>
          <p:nvPr/>
        </p:nvSpPr>
        <p:spPr bwMode="auto">
          <a:xfrm>
            <a:off x="5857875" y="3193231"/>
            <a:ext cx="1000125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Analista de Enlace  Municipal</a:t>
            </a:r>
            <a:endParaRPr lang="es-ES" sz="700" dirty="0">
              <a:latin typeface="Calibri" pitchFamily="34" charset="0"/>
            </a:endParaRPr>
          </a:p>
        </p:txBody>
      </p:sp>
      <p:sp>
        <p:nvSpPr>
          <p:cNvPr id="3131" name="TextBox 13"/>
          <p:cNvSpPr txBox="1">
            <a:spLocks noChangeArrowheads="1"/>
          </p:cNvSpPr>
          <p:nvPr/>
        </p:nvSpPr>
        <p:spPr bwMode="auto">
          <a:xfrm>
            <a:off x="5857875" y="3588985"/>
            <a:ext cx="1000125" cy="200055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>
                <a:latin typeface="Calibri" pitchFamily="34" charset="0"/>
              </a:rPr>
              <a:t>Enlace </a:t>
            </a:r>
            <a:r>
              <a:rPr lang="es-ES" sz="700" dirty="0" smtClean="0">
                <a:latin typeface="Calibri" pitchFamily="34" charset="0"/>
              </a:rPr>
              <a:t>Municipal</a:t>
            </a:r>
            <a:endParaRPr lang="es-ES" sz="700" dirty="0">
              <a:latin typeface="Calibri" pitchFamily="34" charset="0"/>
            </a:endParaRPr>
          </a:p>
        </p:txBody>
      </p:sp>
      <p:cxnSp>
        <p:nvCxnSpPr>
          <p:cNvPr id="61" name="60 Conector angular"/>
          <p:cNvCxnSpPr>
            <a:stCxn id="3075" idx="1"/>
          </p:cNvCxnSpPr>
          <p:nvPr/>
        </p:nvCxnSpPr>
        <p:spPr>
          <a:xfrm rot="10800000">
            <a:off x="3428995" y="932646"/>
            <a:ext cx="422281" cy="22839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9"/>
          <p:cNvSpPr txBox="1">
            <a:spLocks noChangeArrowheads="1"/>
          </p:cNvSpPr>
          <p:nvPr/>
        </p:nvSpPr>
        <p:spPr bwMode="auto">
          <a:xfrm>
            <a:off x="2071670" y="837292"/>
            <a:ext cx="1357323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800" dirty="0" smtClean="0">
                <a:latin typeface="Calibri" pitchFamily="34" charset="0"/>
              </a:rPr>
              <a:t>Contralora  Interna</a:t>
            </a:r>
            <a:endParaRPr lang="es-ES" sz="800" dirty="0">
              <a:latin typeface="Calibri" pitchFamily="34" charset="0"/>
            </a:endParaRPr>
          </a:p>
        </p:txBody>
      </p:sp>
      <p:sp>
        <p:nvSpPr>
          <p:cNvPr id="64" name="TextBox 13"/>
          <p:cNvSpPr txBox="1">
            <a:spLocks noChangeArrowheads="1"/>
          </p:cNvSpPr>
          <p:nvPr/>
        </p:nvSpPr>
        <p:spPr bwMode="auto">
          <a:xfrm>
            <a:off x="2428860" y="3645024"/>
            <a:ext cx="928694" cy="307777"/>
          </a:xfrm>
          <a:prstGeom prst="rect">
            <a:avLst/>
          </a:prstGeom>
          <a:noFill/>
          <a:ln w="28575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700" dirty="0" smtClean="0">
                <a:latin typeface="Calibri" pitchFamily="34" charset="0"/>
              </a:rPr>
              <a:t>Capacitadora </a:t>
            </a:r>
            <a:r>
              <a:rPr lang="es-MX" sz="700" dirty="0" smtClean="0">
                <a:latin typeface="Calibri" pitchFamily="34" charset="0"/>
              </a:rPr>
              <a:t>Especializada </a:t>
            </a:r>
            <a:endParaRPr lang="ru-RU" sz="700" dirty="0">
              <a:latin typeface="Calibri" pitchFamily="34" charset="0"/>
            </a:endParaRPr>
          </a:p>
        </p:txBody>
      </p:sp>
      <p:pic>
        <p:nvPicPr>
          <p:cNvPr id="65" name="64 Imagen" descr="Ver ijm logo grises.jpg en presentació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5809254"/>
            <a:ext cx="135732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CuadroTexto"/>
          <p:cNvSpPr txBox="1"/>
          <p:nvPr/>
        </p:nvSpPr>
        <p:spPr>
          <a:xfrm>
            <a:off x="2737146" y="-5898"/>
            <a:ext cx="3635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INSTITUTO JALISCIENSE DE LAS </a:t>
            </a:r>
            <a:r>
              <a:rPr lang="es-MX" sz="1600" b="1" dirty="0" smtClean="0"/>
              <a:t>MUJERES</a:t>
            </a:r>
            <a:r>
              <a:rPr lang="es-MX" sz="1600" dirty="0" smtClean="0"/>
              <a:t> </a:t>
            </a:r>
            <a:endParaRPr lang="es-MX" sz="16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3222570" y="260647"/>
            <a:ext cx="2698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ORGANIGRAMA ENERO 2017</a:t>
            </a: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146</Words>
  <Application>Microsoft Office PowerPoint</Application>
  <PresentationFormat>Presentación en pantalla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emartinez2</cp:lastModifiedBy>
  <cp:revision>20</cp:revision>
  <cp:lastPrinted>2016-02-04T16:10:45Z</cp:lastPrinted>
  <dcterms:modified xsi:type="dcterms:W3CDTF">2017-02-10T17:18:11Z</dcterms:modified>
</cp:coreProperties>
</file>